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6"/>
    <p:restoredTop sz="92324"/>
  </p:normalViewPr>
  <p:slideViewPr>
    <p:cSldViewPr snapToGrid="0" snapToObjects="1">
      <p:cViewPr varScale="1">
        <p:scale>
          <a:sx n="68" d="100"/>
          <a:sy n="68" d="100"/>
        </p:scale>
        <p:origin x="2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gl-E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E938025-2CB9-4A03-9ACF-E7FD965A5B5D}" type="slidenum">
              <a:t>‹#›</a:t>
            </a:fld>
            <a:endParaRPr lang="gl-E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9ED6E-6DF9-4D64-8B10-A4BBED2FB413}" type="datetimeFigureOut">
              <a:rPr lang="en-US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75FF-33F2-4280-9A55-75BBC5D855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9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3B039-9718-4C53-AA2D-20895525872F}" type="datetimeFigureOut">
              <a:rPr lang="en-US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gl-E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fld id="{425E875A-E082-4E7C-B94C-9075C53A994B}" type="slidenum">
              <a:t>‹#›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42E6-08BE-41A6-B345-4EDB2C547C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gl-E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BEF-0B59-453C-9E11-5926588989FC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1DCC5-DBFB-4FB8-A6C8-62D4A0DAA2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5560" y="812159"/>
            <a:ext cx="5348160" cy="40086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6296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6210-26E1-4D29-9218-741ED78C32BE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F8822-3830-40C0-87C4-86E6E68C9EF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5651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B028A-B3A9-4856-B46F-A614BA20AAAB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94CF6-0EDF-4494-8288-915A794F30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845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86FC1-CB8A-42D3-9EA8-89E4E123D129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BA4FD-C5D0-4EFB-8EA6-F9186DA55C4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108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12FD-EB71-4AFA-91DF-C2EF05EE830C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CDF45-87F6-48B8-A9F4-71DE902DC8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906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1145B-DD70-4280-9E6A-A36FAB03D4F2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2AEC6-9D16-4D22-ABD3-DC63C163C22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5560" y="812159"/>
            <a:ext cx="5348160" cy="40086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264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B9120-0223-4716-9A22-EBAE580778FC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ECC10-8EC3-48BC-88A9-0853D8644E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77358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B1523-540E-442B-91CD-C335B0C21945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FEF20-6E21-41B5-960A-0214749FD18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3367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FCAF9-FA9C-4824-B26B-288C343E51A2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1AF49-6155-479A-93F3-B22C0CA7BC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6889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65429-45C7-4D7C-89A2-B2FF869EE795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E5C36-BB10-4E9A-9EE0-174A3DDB868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2869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4F00B-AB70-45AF-939D-250FA2880D47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17D9D-FB97-4C8E-A5F8-6A6E62B339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976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43921-12F4-41AF-A5D7-115A772FDA7F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DC90A-CE94-4823-B79B-F5F9606856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1235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3B039-9718-4C53-AA2D-208955258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4DBB-F704-4124-9D12-94E207D93118}" type="slidenum">
              <a:rPr kumimoji="0" lang="gl-E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gl-E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3CE98-CE3B-4F0C-B4EF-2CB32E1A31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 Condensed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 Condensed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16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endParaRPr lang="gl-ES" sz="281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37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D0941B02-7043-4AAE-B751-8E28A962DBFF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5755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989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9C50155B-8AFE-48BB-8F69-D1955F127644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5518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03CA6D4D-0064-493E-9ABE-7E7A5573D90D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439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E44D18D0-D8E4-437E-99E8-A5BC4096B6AC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4792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2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F1DB6F8A-3ADD-4606-AD1D-40BFFC468D85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4064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82E81EA4-3EB2-4508-9EB6-5954169404DB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7593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3597CEE0-46CB-481A-A27E-D8504BBEC54A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1761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CF02EC5E-FEB8-4030-80B4-88713AE11082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15287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6621AD35-BCB2-49B6-88B2-3DD45C218568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37965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EE27496B-DAC7-470A-8B63-3BE1C0861D6D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021066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40028424-1E65-41D9-A7BF-7A299A63562A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902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9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5F81E012-0741-4813-978D-86676DC38ECF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5015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60C2D3DC-50FB-4E36-AFB4-4F4120A82139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6187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9892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2733000B-D276-4F75-BFEB-5E6D135B8A6D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40672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720" y="7200000"/>
            <a:ext cx="234828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65000" y="7200000"/>
            <a:ext cx="3195000" cy="36000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0000" y="7020000"/>
            <a:ext cx="540000" cy="521280"/>
          </a:xfrm>
        </p:spPr>
        <p:txBody>
          <a:bodyPr/>
          <a:lstStyle/>
          <a:p>
            <a:pPr lvl="0"/>
            <a:fld id="{81B51582-2D0F-4751-A768-6204FF932BC4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2444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F3D75C03-1C41-4449-AE38-E64EFA069DBF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502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38266067-FCEC-4251-B3F7-B0867BEA39AD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4898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20C36B2F-04F2-49F5-AE40-9E3A60C74B7A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0676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DDC38360-3EB6-4A27-83CA-B6DCB64D16A1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4388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67DF2C7B-E373-42CF-97D6-A1BD87A780B0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43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A5F90B28-F335-4977-A767-E4A787C50E46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2166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000" y="6887160"/>
            <a:ext cx="2348280" cy="521280"/>
          </a:xfrm>
        </p:spPr>
        <p:txBody>
          <a:bodyPr/>
          <a:lstStyle/>
          <a:p>
            <a:pPr lvl="0"/>
            <a:fld id="{D6997052-9AE2-41D6-9F2E-ED31CD1E2A37}" type="slidenum">
              <a:t>‹#›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804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gl-E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l-E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gl-ES" sz="1400" kern="1200"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fld id="{CA8976D7-9FCC-4744-B638-52AD38DBEDED}" type="slidenum">
              <a:t>‹#›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gl-E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gl-E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gl-ES"/>
              <a:t>Muokkaa otsikon tekstimuotoa napsauttamalla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gl-ES"/>
              <a:t>Muokkaa jäsennyksen tekstimuotoa napsauttamalla</a:t>
            </a:r>
          </a:p>
          <a:p>
            <a:pPr lvl="1"/>
            <a:r>
              <a:rPr lang="gl-ES"/>
              <a:t>Toinen jäsennystaso</a:t>
            </a:r>
          </a:p>
          <a:p>
            <a:pPr lvl="2"/>
            <a:r>
              <a:rPr lang="gl-ES"/>
              <a:t>Kolmas jäsennystaso</a:t>
            </a:r>
          </a:p>
          <a:p>
            <a:pPr lvl="3"/>
            <a:r>
              <a:rPr lang="gl-ES"/>
              <a:t>Neljäs jäsennystaso</a:t>
            </a:r>
          </a:p>
          <a:p>
            <a:pPr lvl="4"/>
            <a:r>
              <a:rPr lang="gl-ES"/>
              <a:t>Viides jäsennystaso</a:t>
            </a:r>
          </a:p>
          <a:p>
            <a:pPr lvl="5"/>
            <a:r>
              <a:rPr lang="gl-ES"/>
              <a:t>Kuudes jäsennystaso</a:t>
            </a:r>
          </a:p>
          <a:p>
            <a:pPr lvl="6"/>
            <a:r>
              <a:rPr lang="gl-ES"/>
              <a:t>Seitsemäs jäsennystaso</a:t>
            </a:r>
          </a:p>
          <a:p>
            <a:pPr lvl="7"/>
            <a:r>
              <a:rPr lang="gl-ES"/>
              <a:t>Kahdeksas jäsennystaso</a:t>
            </a:r>
          </a:p>
          <a:p>
            <a:pPr lvl="8"/>
            <a:r>
              <a:rPr lang="gl-ES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rtl="0" hangingPunct="0">
              <a:buNone/>
              <a:tabLst/>
              <a:defRPr lang="gl-E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rtl="0" hangingPunct="0">
              <a:buNone/>
              <a:tabLst/>
              <a:defRPr lang="gl-E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endParaRPr lang="gl-E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buNone/>
              <a:tabLst/>
              <a:defRPr lang="gl-E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 Condensed" pitchFamily="2"/>
              </a:defRPr>
            </a:lvl1pPr>
          </a:lstStyle>
          <a:p>
            <a:pPr lvl="0"/>
            <a:fld id="{1DD160A8-E447-45F5-AE76-85CE2E886741}" type="slidenum">
              <a:t>‹#›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rtl="0" hangingPunct="0">
        <a:buNone/>
        <a:tabLst/>
        <a:defRPr lang="gl-ES" sz="440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rtl="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gl-E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>
            <a:spAutoFit/>
          </a:bodyPr>
          <a:lstStyle/>
          <a:p>
            <a:pPr lvl="0" algn="ctr"/>
            <a:r>
              <a:rPr lang="gl-ES">
                <a:solidFill>
                  <a:srgbClr val="FF420E"/>
                </a:solidFill>
                <a:latin typeface="Purisa" pitchFamily="34"/>
              </a:rPr>
              <a:t>St. Patrick's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2143080"/>
            <a:ext cx="6470640" cy="4696920"/>
          </a:xfrm>
          <a:prstGeom prst="rect">
            <a:avLst/>
          </a:prstGeom>
          <a:noFill/>
          <a:ln w="72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St. Patrick's Day parades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0000" y="1800000"/>
            <a:ext cx="9180000" cy="5400000"/>
          </a:xfrm>
        </p:spPr>
        <p:txBody>
          <a:bodyPr/>
          <a:lstStyle/>
          <a:p>
            <a:pPr lvl="0"/>
            <a:r>
              <a:rPr lang="gl-ES" sz="2800" b="1" dirty="0">
                <a:latin typeface="Purisa" pitchFamily="18"/>
              </a:rPr>
              <a:t>Saint </a:t>
            </a:r>
            <a:r>
              <a:rPr lang="gl-ES" sz="2800" b="1" dirty="0" err="1">
                <a:latin typeface="Purisa" pitchFamily="18"/>
              </a:rPr>
              <a:t>Patrick’s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Day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usually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celebrated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with</a:t>
            </a:r>
            <a:r>
              <a:rPr lang="gl-ES" sz="2800" b="1" dirty="0">
                <a:latin typeface="Purisa" pitchFamily="18"/>
              </a:rPr>
              <a:t> a 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parade</a:t>
            </a:r>
            <a:r>
              <a:rPr lang="gl-ES" sz="2800" b="1" dirty="0">
                <a:latin typeface="Purisa" pitchFamily="18"/>
              </a:rPr>
              <a:t>.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one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Dublin</a:t>
            </a:r>
            <a:r>
              <a:rPr lang="gl-ES" sz="2800" b="1" dirty="0">
                <a:latin typeface="Purisa" pitchFamily="18"/>
              </a:rPr>
              <a:t>,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capital </a:t>
            </a:r>
            <a:r>
              <a:rPr lang="gl-ES" sz="2800" b="1" dirty="0" err="1">
                <a:latin typeface="Purisa" pitchFamily="18"/>
              </a:rPr>
              <a:t>city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of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Ireland</a:t>
            </a:r>
            <a:r>
              <a:rPr lang="gl-ES" sz="2800" b="1" dirty="0">
                <a:latin typeface="Purisa" pitchFamily="18"/>
              </a:rPr>
              <a:t>,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known</a:t>
            </a:r>
            <a:r>
              <a:rPr lang="gl-ES" sz="2800" b="1" dirty="0">
                <a:latin typeface="Purisa" pitchFamily="18"/>
              </a:rPr>
              <a:t> to some as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Irish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Mardi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Gras</a:t>
            </a:r>
            <a:r>
              <a:rPr lang="gl-ES" sz="2800" b="1" dirty="0">
                <a:latin typeface="Purisa" pitchFamily="18"/>
              </a:rPr>
              <a:t>.</a:t>
            </a:r>
          </a:p>
          <a:p>
            <a:pPr lvl="0"/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first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St</a:t>
            </a:r>
            <a:r>
              <a:rPr lang="gl-ES" sz="2800" b="1" dirty="0">
                <a:latin typeface="Purisa" pitchFamily="18"/>
              </a:rPr>
              <a:t>. </a:t>
            </a:r>
            <a:r>
              <a:rPr lang="gl-ES" sz="2800" b="1" dirty="0" err="1">
                <a:latin typeface="Purisa" pitchFamily="18"/>
              </a:rPr>
              <a:t>Patrick’s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Day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celebration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United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States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was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held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Boston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1737.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largest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St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.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Patrick’s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Day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parade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New York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City</a:t>
            </a:r>
            <a:r>
              <a:rPr lang="gl-ES" sz="2800" b="1" dirty="0">
                <a:latin typeface="Purisa" pitchFamily="18"/>
              </a:rPr>
              <a:t>. </a:t>
            </a:r>
            <a:r>
              <a:rPr lang="gl-ES" sz="2800" b="1" dirty="0" err="1">
                <a:latin typeface="Purisa" pitchFamily="18"/>
              </a:rPr>
              <a:t>It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lasts</a:t>
            </a:r>
            <a:r>
              <a:rPr lang="gl-ES" sz="2800" b="1" dirty="0">
                <a:latin typeface="Purisa" pitchFamily="18"/>
              </a:rPr>
              <a:t> for </a:t>
            </a:r>
            <a:r>
              <a:rPr lang="gl-ES" sz="2800" b="1" dirty="0" err="1">
                <a:latin typeface="Purisa" pitchFamily="18"/>
              </a:rPr>
              <a:t>hours</a:t>
            </a:r>
            <a:r>
              <a:rPr lang="gl-ES" sz="2800" b="1" dirty="0">
                <a:latin typeface="Purisa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0000" y="4680000"/>
            <a:ext cx="3600000" cy="25200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>
            <a:spAutoFit/>
          </a:bodyPr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Irish legends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360" y="1800000"/>
            <a:ext cx="9071640" cy="4989240"/>
          </a:xfrm>
        </p:spPr>
        <p:txBody>
          <a:bodyPr/>
          <a:lstStyle/>
          <a:p>
            <a:pPr lvl="0"/>
            <a:r>
              <a:rPr lang="gl-ES" sz="2800" b="1" dirty="0" err="1">
                <a:latin typeface="Purisa" pitchFamily="18"/>
              </a:rPr>
              <a:t>There</a:t>
            </a:r>
            <a:r>
              <a:rPr lang="gl-ES" sz="2800" b="1" dirty="0">
                <a:latin typeface="Purisa" pitchFamily="18"/>
              </a:rPr>
              <a:t> are </a:t>
            </a:r>
            <a:r>
              <a:rPr lang="gl-ES" sz="2800" b="1" dirty="0" err="1">
                <a:latin typeface="Purisa" pitchFamily="18"/>
              </a:rPr>
              <a:t>legends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that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go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along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with</a:t>
            </a:r>
            <a:r>
              <a:rPr lang="gl-ES" sz="2800" b="1" dirty="0">
                <a:latin typeface="Purisa" pitchFamily="18"/>
              </a:rPr>
              <a:t> Saint </a:t>
            </a:r>
            <a:r>
              <a:rPr lang="gl-ES" sz="2800" b="1" dirty="0" err="1">
                <a:latin typeface="Purisa" pitchFamily="18"/>
              </a:rPr>
              <a:t>Patrick’s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Day</a:t>
            </a:r>
            <a:r>
              <a:rPr lang="gl-ES" sz="2800" b="1" dirty="0">
                <a:latin typeface="Purisa" pitchFamily="18"/>
              </a:rPr>
              <a:t>. A popular </a:t>
            </a:r>
            <a:r>
              <a:rPr lang="gl-ES" sz="2800" b="1" dirty="0" err="1">
                <a:latin typeface="Purisa" pitchFamily="18"/>
              </a:rPr>
              <a:t>legend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about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leprechaun</a:t>
            </a:r>
            <a:r>
              <a:rPr lang="gl-ES" sz="2800" b="1" dirty="0">
                <a:latin typeface="Purisa" pitchFamily="18"/>
              </a:rPr>
              <a:t>.  </a:t>
            </a:r>
            <a:r>
              <a:rPr lang="gl-ES" sz="2800" b="1" dirty="0" err="1">
                <a:latin typeface="Purisa" pitchFamily="18"/>
              </a:rPr>
              <a:t>Leprechauns</a:t>
            </a:r>
            <a:r>
              <a:rPr lang="gl-ES" sz="2800" b="1" dirty="0">
                <a:latin typeface="Purisa" pitchFamily="18"/>
              </a:rPr>
              <a:t> are </a:t>
            </a:r>
            <a:r>
              <a:rPr lang="gl-ES" sz="2800" b="1" dirty="0" err="1">
                <a:latin typeface="Purisa" pitchFamily="18"/>
              </a:rPr>
              <a:t>tiny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people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dressed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green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and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collect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pots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of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gold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2360" y="3780000"/>
            <a:ext cx="4067640" cy="3211560"/>
          </a:xfrm>
          <a:prstGeom prst="rect">
            <a:avLst/>
          </a:prstGeom>
          <a:noFill/>
          <a:ln w="36000">
            <a:solidFill>
              <a:srgbClr val="FF6309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4320000"/>
            <a:ext cx="3466799" cy="297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Irish legends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360" y="1490760"/>
            <a:ext cx="9071640" cy="4989240"/>
          </a:xfrm>
        </p:spPr>
        <p:txBody>
          <a:bodyPr/>
          <a:lstStyle/>
          <a:p>
            <a:pPr lvl="0"/>
            <a:r>
              <a:rPr lang="gl-ES" b="1" dirty="0" err="1">
                <a:latin typeface="Purisa" pitchFamily="18"/>
              </a:rPr>
              <a:t>The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legend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says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that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if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you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catch</a:t>
            </a:r>
            <a:r>
              <a:rPr lang="gl-ES" b="1" dirty="0">
                <a:latin typeface="Purisa" pitchFamily="18"/>
              </a:rPr>
              <a:t> a </a:t>
            </a:r>
            <a:r>
              <a:rPr lang="gl-ES" b="1" dirty="0" err="1">
                <a:latin typeface="Purisa" pitchFamily="18"/>
              </a:rPr>
              <a:t>leprechaun</a:t>
            </a:r>
            <a:r>
              <a:rPr lang="gl-ES" b="1" dirty="0">
                <a:latin typeface="Purisa" pitchFamily="18"/>
              </a:rPr>
              <a:t>, </a:t>
            </a:r>
            <a:r>
              <a:rPr lang="gl-ES" b="1" dirty="0" err="1">
                <a:latin typeface="Purisa" pitchFamily="18"/>
              </a:rPr>
              <a:t>he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will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lead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you</a:t>
            </a:r>
            <a:r>
              <a:rPr lang="gl-ES" b="1" dirty="0">
                <a:latin typeface="Purisa" pitchFamily="18"/>
              </a:rPr>
              <a:t> to </a:t>
            </a:r>
            <a:r>
              <a:rPr lang="gl-ES" b="1" dirty="0" err="1">
                <a:latin typeface="Purisa" pitchFamily="18"/>
              </a:rPr>
              <a:t>his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solidFill>
                  <a:srgbClr val="23FF23"/>
                </a:solidFill>
                <a:latin typeface="Purisa" pitchFamily="18"/>
              </a:rPr>
              <a:t>pot</a:t>
            </a:r>
            <a:r>
              <a:rPr lang="gl-ES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23FF23"/>
                </a:solidFill>
                <a:latin typeface="Purisa" pitchFamily="18"/>
              </a:rPr>
              <a:t>of</a:t>
            </a:r>
            <a:r>
              <a:rPr lang="gl-ES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23FF23"/>
                </a:solidFill>
                <a:latin typeface="Purisa" pitchFamily="18"/>
              </a:rPr>
              <a:t>gold</a:t>
            </a:r>
            <a:r>
              <a:rPr lang="gl-ES" b="1" dirty="0">
                <a:latin typeface="Purisa" pitchFamily="18"/>
              </a:rPr>
              <a:t>. </a:t>
            </a:r>
            <a:r>
              <a:rPr lang="gl-ES" b="1" dirty="0" err="1">
                <a:latin typeface="Purisa" pitchFamily="18"/>
              </a:rPr>
              <a:t>Leprechauns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hide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their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pots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of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gold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at</a:t>
            </a:r>
            <a:r>
              <a:rPr lang="gl-ES" b="1" dirty="0">
                <a:solidFill>
                  <a:srgbClr val="FF420E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the</a:t>
            </a:r>
            <a:r>
              <a:rPr lang="gl-ES" b="1" dirty="0">
                <a:solidFill>
                  <a:srgbClr val="FF420E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end</a:t>
            </a:r>
            <a:r>
              <a:rPr lang="gl-ES" b="1" dirty="0">
                <a:solidFill>
                  <a:srgbClr val="FF420E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of</a:t>
            </a:r>
            <a:r>
              <a:rPr lang="gl-ES" b="1" dirty="0">
                <a:solidFill>
                  <a:srgbClr val="FF420E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the</a:t>
            </a:r>
            <a:r>
              <a:rPr lang="gl-ES" b="1" dirty="0">
                <a:solidFill>
                  <a:srgbClr val="FF420E"/>
                </a:solidFill>
                <a:latin typeface="Purisa" pitchFamily="18"/>
              </a:rPr>
              <a:t> </a:t>
            </a:r>
            <a:r>
              <a:rPr lang="gl-ES" b="1" dirty="0" err="1">
                <a:solidFill>
                  <a:srgbClr val="FF420E"/>
                </a:solidFill>
                <a:latin typeface="Purisa" pitchFamily="18"/>
              </a:rPr>
              <a:t>rainbow</a:t>
            </a:r>
            <a:r>
              <a:rPr lang="gl-ES" b="1" dirty="0">
                <a:latin typeface="Purisa" pitchFamily="18"/>
              </a:rPr>
              <a:t>.</a:t>
            </a:r>
          </a:p>
          <a:p>
            <a:pPr lvl="0"/>
            <a:r>
              <a:rPr lang="gl-ES" b="1" dirty="0" err="1">
                <a:latin typeface="Purisa" pitchFamily="18"/>
              </a:rPr>
              <a:t>And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if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you</a:t>
            </a:r>
            <a:r>
              <a:rPr lang="gl-ES" b="1" dirty="0">
                <a:latin typeface="Purisa" pitchFamily="18"/>
              </a:rPr>
              <a:t> are </a:t>
            </a:r>
            <a:r>
              <a:rPr lang="gl-ES" b="1" dirty="0" err="1">
                <a:latin typeface="Purisa" pitchFamily="18"/>
              </a:rPr>
              <a:t>lucky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enough</a:t>
            </a:r>
            <a:r>
              <a:rPr lang="gl-ES" b="1" dirty="0">
                <a:latin typeface="Purisa" pitchFamily="18"/>
              </a:rPr>
              <a:t> to </a:t>
            </a:r>
            <a:r>
              <a:rPr lang="gl-ES" b="1" dirty="0" err="1">
                <a:latin typeface="Purisa" pitchFamily="18"/>
              </a:rPr>
              <a:t>find</a:t>
            </a:r>
            <a:r>
              <a:rPr lang="gl-ES" b="1" dirty="0">
                <a:latin typeface="Purisa" pitchFamily="18"/>
              </a:rPr>
              <a:t> a </a:t>
            </a:r>
            <a:r>
              <a:rPr lang="gl-ES" b="1" dirty="0" err="1">
                <a:latin typeface="Purisa" pitchFamily="18"/>
              </a:rPr>
              <a:t>lepechaun</a:t>
            </a:r>
            <a:r>
              <a:rPr lang="gl-ES" b="1" dirty="0">
                <a:latin typeface="Purisa" pitchFamily="18"/>
              </a:rPr>
              <a:t>, </a:t>
            </a:r>
            <a:r>
              <a:rPr lang="gl-ES" b="1" dirty="0" err="1">
                <a:latin typeface="Purisa" pitchFamily="18"/>
              </a:rPr>
              <a:t>don´t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take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your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eyes</a:t>
            </a:r>
            <a:r>
              <a:rPr lang="gl-ES" b="1" dirty="0">
                <a:latin typeface="Purisa" pitchFamily="18"/>
              </a:rPr>
              <a:t> off </a:t>
            </a:r>
            <a:r>
              <a:rPr lang="gl-ES" b="1" dirty="0" err="1">
                <a:latin typeface="Purisa" pitchFamily="18"/>
              </a:rPr>
              <a:t>him</a:t>
            </a:r>
            <a:r>
              <a:rPr lang="gl-ES" b="1" dirty="0">
                <a:latin typeface="Purisa" pitchFamily="18"/>
              </a:rPr>
              <a:t>, </a:t>
            </a:r>
            <a:r>
              <a:rPr lang="gl-ES" b="1" dirty="0" err="1">
                <a:latin typeface="Purisa" pitchFamily="18"/>
              </a:rPr>
              <a:t>becouse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he´ll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dissapear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with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his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pot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of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gold</a:t>
            </a:r>
            <a:r>
              <a:rPr lang="gl-ES" b="1" dirty="0">
                <a:latin typeface="Purisa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86380" y="4848150"/>
            <a:ext cx="4035599" cy="2528639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" y="904907"/>
            <a:ext cx="10080624" cy="5115943"/>
          </a:xfrm>
          <a:prstGeom prst="rect">
            <a:avLst/>
          </a:prstGeom>
          <a:noFill/>
          <a:ln w="72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-24840"/>
            <a:ext cx="9071640" cy="1667519"/>
          </a:xfrm>
        </p:spPr>
        <p:txBody>
          <a:bodyPr>
            <a:spAutoFit/>
          </a:bodyPr>
          <a:lstStyle/>
          <a:p>
            <a:pPr lvl="0" algn="ctr"/>
            <a:r>
              <a:rPr lang="gl-ES" sz="6000">
                <a:solidFill>
                  <a:srgbClr val="FF420E"/>
                </a:solidFill>
                <a:latin typeface="Purisa" pitchFamily="34"/>
              </a:rPr>
              <a:t> </a:t>
            </a:r>
            <a:r>
              <a:rPr lang="gl-ES" sz="8000">
                <a:solidFill>
                  <a:srgbClr val="FF420E"/>
                </a:solidFill>
                <a:latin typeface="Purisa" pitchFamily="34"/>
              </a:rPr>
              <a:t>Ireland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6137640"/>
          </a:xfrm>
        </p:spPr>
        <p:txBody>
          <a:bodyPr/>
          <a:lstStyle/>
          <a:p>
            <a:pPr lvl="0"/>
            <a:r>
              <a:rPr lang="gl-ES"/>
              <a:t>Ireland is an island to the </a:t>
            </a:r>
            <a:r>
              <a:rPr lang="gl-ES">
                <a:solidFill>
                  <a:srgbClr val="23FF23"/>
                </a:solidFill>
              </a:rPr>
              <a:t>northwest</a:t>
            </a:r>
            <a:r>
              <a:rPr lang="gl-ES"/>
              <a:t> of continental Europe.</a:t>
            </a:r>
          </a:p>
          <a:p>
            <a:pPr lvl="0"/>
            <a:r>
              <a:rPr lang="gl-ES"/>
              <a:t> It is the third-largest island in Europe.</a:t>
            </a:r>
          </a:p>
          <a:p>
            <a:pPr lvl="0"/>
            <a:r>
              <a:rPr lang="gl-ES"/>
              <a:t>People who live in Ireland are called </a:t>
            </a:r>
            <a:r>
              <a:rPr lang="gl-ES">
                <a:solidFill>
                  <a:srgbClr val="23FF23"/>
                </a:solidFill>
              </a:rPr>
              <a:t>Irish</a:t>
            </a:r>
            <a:r>
              <a:rPr lang="gl-ES"/>
              <a:t>.</a:t>
            </a:r>
          </a:p>
          <a:p>
            <a:pPr lvl="0"/>
            <a:r>
              <a:rPr lang="gl-ES"/>
              <a:t>The capital city of Ireland is </a:t>
            </a:r>
            <a:r>
              <a:rPr lang="gl-ES">
                <a:solidFill>
                  <a:srgbClr val="23FF23"/>
                </a:solidFill>
              </a:rPr>
              <a:t>Dublin</a:t>
            </a:r>
            <a:r>
              <a:rPr lang="gl-ES"/>
              <a:t>.</a:t>
            </a:r>
          </a:p>
          <a:p>
            <a:pPr lvl="0"/>
            <a:endParaRPr lang="gl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1800000"/>
            <a:ext cx="468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: Shape 4"/>
          <p:cNvSpPr/>
          <p:nvPr/>
        </p:nvSpPr>
        <p:spPr>
          <a:xfrm>
            <a:off x="5400000" y="2520000"/>
            <a:ext cx="360000" cy="90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23FF23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gl-E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81040" y="1980000"/>
            <a:ext cx="1758960" cy="179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80000" y="5220000"/>
            <a:ext cx="2358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80000"/>
            <a:ext cx="9071640" cy="1262160"/>
          </a:xfrm>
        </p:spPr>
        <p:txBody>
          <a:bodyPr/>
          <a:lstStyle/>
          <a:p>
            <a:pPr lvl="0"/>
            <a:r>
              <a:rPr lang="gl-ES" sz="4000">
                <a:solidFill>
                  <a:srgbClr val="FF420E"/>
                </a:solidFill>
                <a:latin typeface="Purisa" pitchFamily="34"/>
              </a:rPr>
              <a:t>  Symbols of Ireland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1650960"/>
          </a:xfrm>
        </p:spPr>
        <p:txBody>
          <a:bodyPr/>
          <a:lstStyle/>
          <a:p>
            <a:pPr lvl="0"/>
            <a:r>
              <a:rPr lang="gl-ES"/>
              <a:t>The national </a:t>
            </a:r>
            <a:r>
              <a:rPr lang="gl-ES">
                <a:solidFill>
                  <a:srgbClr val="23FF23"/>
                </a:solidFill>
              </a:rPr>
              <a:t>flag</a:t>
            </a:r>
            <a:r>
              <a:rPr lang="gl-ES"/>
              <a:t> of Ireland  is  green  white, and orange.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/>
          <a:p>
            <a:pPr lvl="0"/>
            <a:r>
              <a:rPr lang="gl-ES"/>
              <a:t>A </a:t>
            </a:r>
            <a:r>
              <a:rPr lang="gl-ES">
                <a:solidFill>
                  <a:srgbClr val="23FF23"/>
                </a:solidFill>
              </a:rPr>
              <a:t>shamrock</a:t>
            </a:r>
            <a:r>
              <a:rPr lang="gl-ES"/>
              <a:t> is a three-leaved clover.</a:t>
            </a:r>
          </a:p>
          <a:p>
            <a:pPr lvl="0"/>
            <a:r>
              <a:rPr lang="gl-ES"/>
              <a:t>Three is Ireland´s magic number and the Irish say  three-leafed shamrocks bring good luck.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80000" y="180000"/>
            <a:ext cx="180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2520" y="4895187"/>
            <a:ext cx="2629440" cy="2340000"/>
          </a:xfrm>
          <a:prstGeom prst="rect">
            <a:avLst/>
          </a:prstGeom>
          <a:ln w="36000">
            <a:solidFill>
              <a:srgbClr val="00FF00"/>
            </a:solidFill>
            <a:prstDash val="solid"/>
          </a:ln>
          <a:effectLst>
            <a:outerShdw dist="254558" dir="2700000" algn="tl">
              <a:srgbClr val="00FF00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88619" y="3287056"/>
            <a:ext cx="2857320" cy="142848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000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The Emerald Isle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576000" cy="1110960"/>
          </a:xfrm>
        </p:spPr>
        <p:txBody>
          <a:bodyPr/>
          <a:lstStyle/>
          <a:p>
            <a:pPr lvl="0" algn="ctr">
              <a:buNone/>
            </a:pPr>
            <a:r>
              <a:rPr lang="gl-ES" sz="4000" b="1" dirty="0" err="1">
                <a:solidFill>
                  <a:srgbClr val="23FF23"/>
                </a:solidFill>
                <a:latin typeface="Purisa" pitchFamily="18"/>
              </a:rPr>
              <a:t>Green</a:t>
            </a:r>
            <a:r>
              <a:rPr lang="gl-ES" sz="4000" b="1" dirty="0">
                <a:latin typeface="Purisa" pitchFamily="18"/>
              </a:rPr>
              <a:t> </a:t>
            </a:r>
            <a:r>
              <a:rPr lang="gl-ES" sz="4000" b="1" dirty="0" err="1">
                <a:latin typeface="Purisa" pitchFamily="18"/>
              </a:rPr>
              <a:t>is</a:t>
            </a:r>
            <a:r>
              <a:rPr lang="gl-ES" sz="4000" b="1" dirty="0">
                <a:latin typeface="Purisa" pitchFamily="18"/>
              </a:rPr>
              <a:t> </a:t>
            </a:r>
            <a:r>
              <a:rPr lang="gl-ES" sz="4000" b="1" dirty="0" err="1">
                <a:latin typeface="Purisa" pitchFamily="18"/>
              </a:rPr>
              <a:t>the</a:t>
            </a:r>
            <a:r>
              <a:rPr lang="gl-ES" sz="4000" b="1" dirty="0">
                <a:latin typeface="Purisa" pitchFamily="18"/>
              </a:rPr>
              <a:t> </a:t>
            </a:r>
            <a:r>
              <a:rPr lang="gl-ES" sz="4000" b="1" dirty="0" err="1">
                <a:latin typeface="Purisa" pitchFamily="18"/>
              </a:rPr>
              <a:t>Irish</a:t>
            </a:r>
            <a:r>
              <a:rPr lang="gl-ES" sz="4000" b="1" dirty="0">
                <a:latin typeface="Purisa" pitchFamily="18"/>
              </a:rPr>
              <a:t> </a:t>
            </a:r>
            <a:r>
              <a:rPr lang="gl-ES" sz="4000" b="1" dirty="0" smtClean="0">
                <a:latin typeface="Purisa" pitchFamily="18"/>
              </a:rPr>
              <a:t>color</a:t>
            </a:r>
            <a:r>
              <a:rPr lang="gl-ES" sz="4000" b="1" dirty="0">
                <a:latin typeface="Purisa" pitchFamily="18"/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60000" y="2520000"/>
            <a:ext cx="9720000" cy="4989240"/>
          </a:xfrm>
        </p:spPr>
        <p:txBody>
          <a:bodyPr/>
          <a:lstStyle/>
          <a:p>
            <a:pPr lvl="0"/>
            <a:r>
              <a:rPr lang="gl-ES" sz="2800" b="1" dirty="0" err="1" smtClean="0">
                <a:latin typeface="Purisa" pitchFamily="18"/>
              </a:rPr>
              <a:t>First</a:t>
            </a:r>
            <a:r>
              <a:rPr lang="gl-ES" sz="2800" b="1" dirty="0" smtClean="0">
                <a:latin typeface="Purisa" pitchFamily="18"/>
              </a:rPr>
              <a:t>, </a:t>
            </a:r>
            <a:r>
              <a:rPr lang="gl-ES" sz="2800" b="1" dirty="0" err="1">
                <a:latin typeface="Purisa" pitchFamily="18"/>
              </a:rPr>
              <a:t>because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green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shamrock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leaf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national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plant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of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Ireland</a:t>
            </a:r>
            <a:r>
              <a:rPr lang="gl-ES" sz="2800" b="1" dirty="0">
                <a:latin typeface="Purisa" pitchFamily="18"/>
              </a:rPr>
              <a:t>.</a:t>
            </a:r>
          </a:p>
          <a:p>
            <a:pPr lvl="0"/>
            <a:r>
              <a:rPr lang="gl-ES" sz="2800" b="1" dirty="0" err="1" smtClean="0">
                <a:latin typeface="Purisa" pitchFamily="18"/>
              </a:rPr>
              <a:t>Secondly</a:t>
            </a:r>
            <a:r>
              <a:rPr lang="gl-ES" sz="2800" b="1" dirty="0" smtClean="0">
                <a:latin typeface="Purisa" pitchFamily="18"/>
              </a:rPr>
              <a:t>, </a:t>
            </a:r>
            <a:r>
              <a:rPr lang="gl-ES" sz="2800" b="1" dirty="0" err="1" smtClean="0">
                <a:latin typeface="Purisa" pitchFamily="18"/>
              </a:rPr>
              <a:t>because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Ireland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called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“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Emerald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Isle</a:t>
            </a:r>
            <a:r>
              <a:rPr lang="gl-ES" sz="2800" b="1" dirty="0" smtClean="0">
                <a:solidFill>
                  <a:srgbClr val="23FF23"/>
                </a:solidFill>
                <a:latin typeface="Purisa" pitchFamily="18"/>
              </a:rPr>
              <a:t>” </a:t>
            </a:r>
            <a:r>
              <a:rPr lang="gl-ES" sz="2800" b="1" dirty="0" err="1" smtClean="0">
                <a:latin typeface="Purisa" pitchFamily="18"/>
              </a:rPr>
              <a:t>because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 smtClean="0">
                <a:latin typeface="Purisa" pitchFamily="18"/>
              </a:rPr>
              <a:t>of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 smtClean="0">
                <a:latin typeface="Purisa" pitchFamily="18"/>
              </a:rPr>
              <a:t>its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 smtClean="0">
                <a:latin typeface="Purisa" pitchFamily="18"/>
              </a:rPr>
              <a:t>vast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green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pastures</a:t>
            </a:r>
            <a:r>
              <a:rPr lang="gl-ES" sz="2800" b="1" dirty="0">
                <a:latin typeface="Purisa" pitchFamily="1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1920" y="4514749"/>
            <a:ext cx="4267800" cy="278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Saint Patrick's 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4968" y="1980000"/>
            <a:ext cx="4391640" cy="4989240"/>
          </a:xfrm>
        </p:spPr>
        <p:txBody>
          <a:bodyPr/>
          <a:lstStyle/>
          <a:p>
            <a:pPr lvl="0"/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Saint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Patrick´s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Day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celebrated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each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year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March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17th</a:t>
            </a:r>
            <a:r>
              <a:rPr lang="gl-ES" sz="2800" b="1" dirty="0">
                <a:latin typeface="Purisa" pitchFamily="18"/>
              </a:rPr>
              <a:t>.</a:t>
            </a:r>
          </a:p>
          <a:p>
            <a:pPr lvl="0"/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Ireland</a:t>
            </a:r>
            <a:r>
              <a:rPr lang="gl-ES" sz="2800" b="1" dirty="0">
                <a:latin typeface="Purisa" pitchFamily="18"/>
              </a:rPr>
              <a:t>, Saint </a:t>
            </a:r>
            <a:r>
              <a:rPr lang="gl-ES" sz="2800" b="1" dirty="0" err="1">
                <a:latin typeface="Purisa" pitchFamily="18"/>
              </a:rPr>
              <a:t>Patrick´s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Day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 a </a:t>
            </a:r>
            <a:r>
              <a:rPr lang="gl-ES" sz="2800" b="1" dirty="0" err="1">
                <a:latin typeface="Purisa" pitchFamily="18"/>
              </a:rPr>
              <a:t>national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holiday</a:t>
            </a:r>
            <a:r>
              <a:rPr lang="gl-ES" sz="2800" b="1" dirty="0">
                <a:latin typeface="Purisa" pitchFamily="18"/>
              </a:rPr>
              <a:t>.</a:t>
            </a:r>
          </a:p>
          <a:p>
            <a:pPr lvl="0"/>
            <a:r>
              <a:rPr lang="gl-ES" sz="2800" b="1" dirty="0">
                <a:latin typeface="Purisa" pitchFamily="18"/>
              </a:rPr>
              <a:t>Saint </a:t>
            </a:r>
            <a:r>
              <a:rPr lang="gl-ES" sz="2800" b="1" dirty="0" err="1">
                <a:latin typeface="Purisa" pitchFamily="18"/>
              </a:rPr>
              <a:t>Patrick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patron</a:t>
            </a:r>
            <a:r>
              <a:rPr lang="gl-ES" sz="2800" b="1" dirty="0">
                <a:solidFill>
                  <a:srgbClr val="23FF23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23FF23"/>
                </a:solidFill>
                <a:latin typeface="Purisa" pitchFamily="18"/>
              </a:rPr>
              <a:t>saint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of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Ireland</a:t>
            </a:r>
            <a:r>
              <a:rPr lang="gl-ES" sz="2800" b="1" dirty="0">
                <a:latin typeface="Purisa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39999" y="1980000"/>
            <a:ext cx="3268421" cy="41400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sp>
        <p:nvSpPr>
          <p:cNvPr id="5" name="TextBox 4"/>
          <p:cNvSpPr txBox="1"/>
          <p:nvPr/>
        </p:nvSpPr>
        <p:spPr>
          <a:xfrm>
            <a:off x="2625213" y="4365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501143"/>
            <a:ext cx="9071640" cy="615553"/>
          </a:xfrm>
        </p:spPr>
        <p:txBody>
          <a:bodyPr>
            <a:spAutoFit/>
          </a:bodyPr>
          <a:lstStyle/>
          <a:p>
            <a:pPr lvl="0" algn="ctr"/>
            <a:r>
              <a:rPr lang="gl-ES" sz="4000" dirty="0">
                <a:solidFill>
                  <a:srgbClr val="FF420E"/>
                </a:solidFill>
                <a:latin typeface="Purisa" pitchFamily="34"/>
              </a:rPr>
              <a:t>Saint </a:t>
            </a:r>
            <a:r>
              <a:rPr lang="gl-ES" sz="4000" dirty="0" err="1">
                <a:solidFill>
                  <a:srgbClr val="FF420E"/>
                </a:solidFill>
                <a:latin typeface="Purisa" pitchFamily="34"/>
              </a:rPr>
              <a:t>Patrick's</a:t>
            </a:r>
            <a:r>
              <a:rPr lang="gl-ES" sz="4000" dirty="0">
                <a:solidFill>
                  <a:srgbClr val="FF420E"/>
                </a:solidFill>
                <a:latin typeface="Purisa" pitchFamily="34"/>
              </a:rPr>
              <a:t> </a:t>
            </a:r>
            <a:r>
              <a:rPr lang="gl-ES" sz="4000" dirty="0" err="1" smtClean="0">
                <a:solidFill>
                  <a:srgbClr val="FF420E"/>
                </a:solidFill>
                <a:latin typeface="Purisa" pitchFamily="34"/>
              </a:rPr>
              <a:t>Life</a:t>
            </a:r>
            <a:endParaRPr lang="gl-ES" sz="4000" dirty="0">
              <a:solidFill>
                <a:srgbClr val="FF420E"/>
              </a:solidFill>
              <a:latin typeface="Purisa" pitchFamily="34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5576040"/>
          </a:xfrm>
        </p:spPr>
        <p:txBody>
          <a:bodyPr/>
          <a:lstStyle/>
          <a:p>
            <a:pPr lvl="0"/>
            <a:r>
              <a:rPr lang="gl-ES" sz="2800" b="1" dirty="0">
                <a:latin typeface="Purisa" pitchFamily="18"/>
              </a:rPr>
              <a:t>He</a:t>
            </a:r>
            <a:r>
              <a:rPr lang="gl-ES" sz="2800" b="1" dirty="0">
                <a:solidFill>
                  <a:srgbClr val="00AE00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00AE00"/>
                </a:solidFill>
                <a:latin typeface="Purisa" pitchFamily="18"/>
              </a:rPr>
              <a:t>was</a:t>
            </a:r>
            <a:r>
              <a:rPr lang="gl-ES" sz="2800" b="1" dirty="0">
                <a:solidFill>
                  <a:srgbClr val="00AE00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00AE00"/>
                </a:solidFill>
                <a:latin typeface="Purisa" pitchFamily="18"/>
              </a:rPr>
              <a:t>born</a:t>
            </a:r>
            <a:r>
              <a:rPr lang="gl-ES" sz="2800" b="1" dirty="0">
                <a:latin typeface="Purisa" pitchFamily="18"/>
              </a:rPr>
              <a:t>  </a:t>
            </a:r>
            <a:r>
              <a:rPr lang="gl-ES" sz="2800" b="1" dirty="0" err="1">
                <a:latin typeface="Purisa" pitchFamily="18"/>
              </a:rPr>
              <a:t>in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year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>
                <a:solidFill>
                  <a:srgbClr val="00AE00"/>
                </a:solidFill>
                <a:latin typeface="Purisa" pitchFamily="18"/>
              </a:rPr>
              <a:t>385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and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00AE00"/>
                </a:solidFill>
                <a:latin typeface="Purisa" pitchFamily="18"/>
              </a:rPr>
              <a:t>died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solidFill>
                  <a:srgbClr val="00AE00"/>
                </a:solidFill>
                <a:latin typeface="Purisa" pitchFamily="18"/>
              </a:rPr>
              <a:t>March</a:t>
            </a:r>
            <a:r>
              <a:rPr lang="gl-ES" sz="2800" b="1" dirty="0">
                <a:solidFill>
                  <a:srgbClr val="00AE00"/>
                </a:solidFill>
                <a:latin typeface="Purisa" pitchFamily="18"/>
              </a:rPr>
              <a:t> 17th </a:t>
            </a:r>
            <a:r>
              <a:rPr lang="gl-ES" sz="2800" b="1" dirty="0" err="1">
                <a:latin typeface="Purisa" pitchFamily="18"/>
              </a:rPr>
              <a:t>around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year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>
                <a:solidFill>
                  <a:srgbClr val="00AE00"/>
                </a:solidFill>
                <a:latin typeface="Purisa" pitchFamily="18"/>
              </a:rPr>
              <a:t>460</a:t>
            </a:r>
            <a:r>
              <a:rPr lang="gl-ES" sz="2800" b="1" dirty="0">
                <a:latin typeface="Purisa" pitchFamily="18"/>
              </a:rPr>
              <a:t>.</a:t>
            </a:r>
          </a:p>
          <a:p>
            <a:pPr lvl="0"/>
            <a:r>
              <a:rPr lang="gl-ES" sz="2800" b="1" dirty="0">
                <a:latin typeface="Purisa" pitchFamily="18"/>
              </a:rPr>
              <a:t>Saint </a:t>
            </a:r>
            <a:r>
              <a:rPr lang="gl-ES" sz="2800" b="1" dirty="0" err="1">
                <a:latin typeface="Purisa" pitchFamily="18"/>
              </a:rPr>
              <a:t>Patrick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had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an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adventurous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life</a:t>
            </a:r>
            <a:r>
              <a:rPr lang="gl-ES" sz="2800" b="1" dirty="0">
                <a:latin typeface="Purisa" pitchFamily="18"/>
              </a:rPr>
              <a:t>. He </a:t>
            </a:r>
            <a:r>
              <a:rPr lang="gl-ES" sz="2800" b="1" dirty="0" err="1">
                <a:latin typeface="Purisa" pitchFamily="18"/>
              </a:rPr>
              <a:t>was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captured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by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pirates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age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of</a:t>
            </a:r>
            <a:r>
              <a:rPr lang="gl-ES" sz="2800" b="1" dirty="0">
                <a:latin typeface="Purisa" pitchFamily="18"/>
              </a:rPr>
              <a:t> 16. </a:t>
            </a:r>
            <a:r>
              <a:rPr lang="gl-ES" sz="2800" b="1" dirty="0" err="1">
                <a:latin typeface="Purisa" pitchFamily="18"/>
              </a:rPr>
              <a:t>The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Irish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pirates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brought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him</a:t>
            </a:r>
            <a:r>
              <a:rPr lang="gl-ES" sz="2800" b="1" dirty="0">
                <a:latin typeface="Purisa" pitchFamily="18"/>
              </a:rPr>
              <a:t> to </a:t>
            </a:r>
            <a:r>
              <a:rPr lang="gl-ES" sz="2800" b="1" dirty="0" err="1" smtClean="0">
                <a:latin typeface="Purisa" pitchFamily="18"/>
              </a:rPr>
              <a:t>England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 smtClean="0">
                <a:latin typeface="Purisa" pitchFamily="18"/>
              </a:rPr>
              <a:t>and</a:t>
            </a:r>
            <a:r>
              <a:rPr lang="gl-ES" sz="2800" b="1" dirty="0" smtClean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sold</a:t>
            </a:r>
            <a:r>
              <a:rPr lang="gl-ES" sz="2800" b="1" dirty="0">
                <a:latin typeface="Purisa" pitchFamily="18"/>
              </a:rPr>
              <a:t> </a:t>
            </a:r>
            <a:r>
              <a:rPr lang="gl-ES" sz="2800" b="1" dirty="0" err="1">
                <a:latin typeface="Purisa" pitchFamily="18"/>
              </a:rPr>
              <a:t>him</a:t>
            </a:r>
            <a:r>
              <a:rPr lang="gl-ES" sz="2800" b="1" dirty="0">
                <a:latin typeface="Purisa" pitchFamily="18"/>
              </a:rPr>
              <a:t> as a </a:t>
            </a:r>
            <a:r>
              <a:rPr lang="gl-ES" sz="2800" b="1" dirty="0" err="1">
                <a:latin typeface="Purisa" pitchFamily="18"/>
              </a:rPr>
              <a:t>slave</a:t>
            </a:r>
            <a:r>
              <a:rPr lang="gl-ES" sz="2800" b="1" dirty="0">
                <a:latin typeface="Purisa" pitchFamily="1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3600000"/>
            <a:ext cx="3420000" cy="22284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96800" y="1685160"/>
            <a:ext cx="3283199" cy="191484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40000" y="5455440"/>
            <a:ext cx="2942280" cy="192456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sp>
        <p:nvSpPr>
          <p:cNvPr id="7" name="Freeform: Shape 6"/>
          <p:cNvSpPr/>
          <p:nvPr/>
        </p:nvSpPr>
        <p:spPr>
          <a:xfrm rot="8279400">
            <a:off x="5760592" y="4121606"/>
            <a:ext cx="1217519" cy="1525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83" h="4238">
                <a:moveTo>
                  <a:pt x="1127" y="81"/>
                </a:moveTo>
                <a:cubicBezTo>
                  <a:pt x="1778" y="-218"/>
                  <a:pt x="2045" y="386"/>
                  <a:pt x="2448" y="688"/>
                </a:cubicBezTo>
                <a:cubicBezTo>
                  <a:pt x="2825" y="971"/>
                  <a:pt x="3174" y="1240"/>
                  <a:pt x="3306" y="1810"/>
                </a:cubicBezTo>
                <a:cubicBezTo>
                  <a:pt x="3436" y="2374"/>
                  <a:pt x="3413" y="2900"/>
                  <a:pt x="3140" y="3354"/>
                </a:cubicBezTo>
                <a:cubicBezTo>
                  <a:pt x="2887" y="3774"/>
                  <a:pt x="2456" y="4037"/>
                  <a:pt x="1986" y="4183"/>
                </a:cubicBezTo>
                <a:cubicBezTo>
                  <a:pt x="1385" y="4369"/>
                  <a:pt x="799" y="4056"/>
                  <a:pt x="452" y="3618"/>
                </a:cubicBezTo>
                <a:lnTo>
                  <a:pt x="65" y="3269"/>
                </a:lnTo>
                <a:lnTo>
                  <a:pt x="0" y="321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gl-E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88360" y="35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Saint Patrick's life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5105160"/>
          </a:xfrm>
        </p:spPr>
        <p:txBody>
          <a:bodyPr/>
          <a:lstStyle/>
          <a:p>
            <a:pPr lvl="0"/>
            <a:r>
              <a:rPr lang="gl-ES" b="1" dirty="0"/>
              <a:t>He </a:t>
            </a:r>
            <a:r>
              <a:rPr lang="gl-ES" b="1" dirty="0" err="1"/>
              <a:t>escaped</a:t>
            </a:r>
            <a:r>
              <a:rPr lang="gl-ES" b="1" dirty="0"/>
              <a:t> to France </a:t>
            </a:r>
            <a:r>
              <a:rPr lang="gl-ES" b="1" dirty="0" err="1"/>
              <a:t>and</a:t>
            </a:r>
            <a:r>
              <a:rPr lang="gl-ES" b="1" dirty="0"/>
              <a:t> </a:t>
            </a:r>
            <a:r>
              <a:rPr lang="gl-ES" b="1" dirty="0" err="1"/>
              <a:t>became</a:t>
            </a:r>
            <a:r>
              <a:rPr lang="gl-ES" b="1" dirty="0"/>
              <a:t> a </a:t>
            </a:r>
            <a:r>
              <a:rPr lang="gl-ES" b="1" dirty="0" err="1"/>
              <a:t>monk</a:t>
            </a:r>
            <a:r>
              <a:rPr lang="gl-ES" b="1" dirty="0"/>
              <a:t>.</a:t>
            </a:r>
          </a:p>
          <a:p>
            <a:pPr lvl="0"/>
            <a:r>
              <a:rPr lang="gl-ES" b="1" dirty="0" err="1"/>
              <a:t>In</a:t>
            </a:r>
            <a:r>
              <a:rPr lang="gl-ES" b="1" dirty="0"/>
              <a:t> 432, </a:t>
            </a:r>
            <a:r>
              <a:rPr lang="gl-ES" b="1" dirty="0" err="1"/>
              <a:t>he</a:t>
            </a:r>
            <a:r>
              <a:rPr lang="gl-ES" b="1" dirty="0"/>
              <a:t>  </a:t>
            </a:r>
            <a:r>
              <a:rPr lang="gl-ES" b="1" dirty="0" err="1"/>
              <a:t>returned</a:t>
            </a:r>
            <a:r>
              <a:rPr lang="gl-ES" b="1" dirty="0"/>
              <a:t> to </a:t>
            </a:r>
            <a:r>
              <a:rPr lang="gl-ES" b="1" dirty="0" err="1"/>
              <a:t>Ireland</a:t>
            </a:r>
            <a:r>
              <a:rPr lang="gl-ES" b="1" dirty="0" smtClean="0"/>
              <a:t>. He </a:t>
            </a:r>
            <a:r>
              <a:rPr lang="gl-ES" b="1" dirty="0" err="1"/>
              <a:t>was</a:t>
            </a:r>
            <a:r>
              <a:rPr lang="gl-ES" b="1" dirty="0"/>
              <a:t> </a:t>
            </a:r>
            <a:r>
              <a:rPr lang="gl-ES" b="1" dirty="0" err="1"/>
              <a:t>the</a:t>
            </a:r>
            <a:r>
              <a:rPr lang="gl-ES" b="1" dirty="0"/>
              <a:t> </a:t>
            </a:r>
            <a:r>
              <a:rPr lang="gl-ES" b="1" dirty="0" err="1"/>
              <a:t>one</a:t>
            </a:r>
            <a:r>
              <a:rPr lang="gl-ES" b="1" dirty="0"/>
              <a:t> </a:t>
            </a:r>
            <a:r>
              <a:rPr lang="gl-ES" b="1" dirty="0" err="1"/>
              <a:t>who</a:t>
            </a:r>
            <a:r>
              <a:rPr lang="gl-ES" b="1" dirty="0"/>
              <a:t> </a:t>
            </a:r>
            <a:r>
              <a:rPr lang="gl-ES" b="1" dirty="0" err="1"/>
              <a:t>brought</a:t>
            </a:r>
            <a:r>
              <a:rPr lang="gl-ES" b="1" dirty="0"/>
              <a:t> </a:t>
            </a:r>
            <a:r>
              <a:rPr lang="gl-ES" b="1" dirty="0" err="1"/>
              <a:t>Christianity</a:t>
            </a:r>
            <a:r>
              <a:rPr lang="gl-ES" b="1" dirty="0"/>
              <a:t> to </a:t>
            </a:r>
            <a:r>
              <a:rPr lang="gl-ES" b="1" dirty="0" err="1"/>
              <a:t>the</a:t>
            </a:r>
            <a:r>
              <a:rPr lang="gl-ES" b="1" dirty="0"/>
              <a:t> </a:t>
            </a:r>
            <a:r>
              <a:rPr lang="gl-ES" b="1" dirty="0" err="1"/>
              <a:t>Irish</a:t>
            </a:r>
            <a:r>
              <a:rPr lang="gl-ES" b="1" dirty="0"/>
              <a:t>. He </a:t>
            </a:r>
            <a:r>
              <a:rPr lang="gl-ES" b="1" dirty="0" err="1"/>
              <a:t>taught</a:t>
            </a:r>
            <a:r>
              <a:rPr lang="gl-ES" b="1" dirty="0"/>
              <a:t> </a:t>
            </a:r>
            <a:r>
              <a:rPr lang="gl-ES" b="1" dirty="0" err="1"/>
              <a:t>many</a:t>
            </a:r>
            <a:r>
              <a:rPr lang="gl-ES" b="1" dirty="0"/>
              <a:t> </a:t>
            </a:r>
            <a:r>
              <a:rPr lang="gl-ES" b="1" dirty="0" err="1"/>
              <a:t>of</a:t>
            </a:r>
            <a:r>
              <a:rPr lang="gl-ES" b="1" dirty="0"/>
              <a:t> </a:t>
            </a:r>
            <a:r>
              <a:rPr lang="gl-ES" b="1" dirty="0" err="1"/>
              <a:t>the</a:t>
            </a:r>
            <a:r>
              <a:rPr lang="gl-ES" b="1" dirty="0"/>
              <a:t> </a:t>
            </a:r>
            <a:r>
              <a:rPr lang="gl-ES" b="1" dirty="0" err="1"/>
              <a:t>people</a:t>
            </a:r>
            <a:r>
              <a:rPr lang="gl-ES" b="1" dirty="0"/>
              <a:t> </a:t>
            </a:r>
            <a:r>
              <a:rPr lang="gl-ES" b="1" dirty="0" err="1"/>
              <a:t>of</a:t>
            </a:r>
            <a:r>
              <a:rPr lang="gl-ES" b="1" dirty="0"/>
              <a:t> </a:t>
            </a:r>
            <a:r>
              <a:rPr lang="gl-ES" b="1" dirty="0" err="1"/>
              <a:t>Ireland</a:t>
            </a:r>
            <a:r>
              <a:rPr lang="gl-ES" b="1" dirty="0"/>
              <a:t> to </a:t>
            </a:r>
            <a:r>
              <a:rPr lang="gl-ES" b="1" dirty="0" err="1"/>
              <a:t>read</a:t>
            </a:r>
            <a:r>
              <a:rPr lang="gl-ES" b="1" dirty="0"/>
              <a:t> </a:t>
            </a:r>
            <a:r>
              <a:rPr lang="gl-ES" b="1" dirty="0" err="1"/>
              <a:t>and</a:t>
            </a:r>
            <a:r>
              <a:rPr lang="gl-ES" b="1" dirty="0"/>
              <a:t> </a:t>
            </a:r>
            <a:r>
              <a:rPr lang="gl-ES" b="1" dirty="0" err="1"/>
              <a:t>write</a:t>
            </a:r>
            <a:r>
              <a:rPr lang="gl-ES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0000" y="2520000"/>
            <a:ext cx="2520000" cy="18000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3440" y="1755000"/>
            <a:ext cx="2446560" cy="1664999"/>
          </a:xfrm>
          <a:ln w="36000">
            <a:solidFill>
              <a:srgbClr val="00FF00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57720" y="4034519"/>
            <a:ext cx="2762280" cy="172548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621480" y="5400000"/>
            <a:ext cx="3278519" cy="19800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St. Patrick and the snakes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-92521" y="1769040"/>
            <a:ext cx="5096701" cy="4989240"/>
          </a:xfrm>
        </p:spPr>
        <p:txBody>
          <a:bodyPr/>
          <a:lstStyle/>
          <a:p>
            <a:pPr lvl="0" algn="ctr"/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According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to </a:t>
            </a:r>
            <a:r>
              <a:rPr lang="gl-ES" sz="2800" b="1" dirty="0" err="1" smtClean="0">
                <a:solidFill>
                  <a:schemeClr val="bg1"/>
                </a:solidFill>
                <a:latin typeface="Purisa" pitchFamily="18"/>
              </a:rPr>
              <a:t>another</a:t>
            </a:r>
            <a:r>
              <a:rPr lang="gl-ES" sz="2800" b="1" dirty="0" smtClean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 smtClean="0">
                <a:solidFill>
                  <a:schemeClr val="bg1"/>
                </a:solidFill>
                <a:latin typeface="Purisa" pitchFamily="18"/>
              </a:rPr>
              <a:t>legend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,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St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.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Patrick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drove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all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the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snakes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in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Ireland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out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of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the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country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and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into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the</a:t>
            </a:r>
            <a:r>
              <a:rPr lang="gl-ES" sz="2800" b="1" dirty="0">
                <a:solidFill>
                  <a:schemeClr val="bg1"/>
                </a:solidFill>
                <a:latin typeface="Purisa" pitchFamily="18"/>
              </a:rPr>
              <a:t> </a:t>
            </a:r>
            <a:r>
              <a:rPr lang="gl-ES" sz="2800" b="1" dirty="0" err="1">
                <a:solidFill>
                  <a:schemeClr val="bg1"/>
                </a:solidFill>
                <a:latin typeface="Purisa" pitchFamily="18"/>
              </a:rPr>
              <a:t>sea</a:t>
            </a:r>
            <a:r>
              <a:rPr lang="gl-ES" sz="2800" b="1" dirty="0" smtClean="0">
                <a:solidFill>
                  <a:schemeClr val="bg1"/>
                </a:solidFill>
                <a:latin typeface="Purisa" pitchFamily="18"/>
              </a:rPr>
              <a:t>.</a:t>
            </a:r>
            <a:r>
              <a:rPr lang="en-US" sz="2800" b="1" dirty="0">
                <a:solidFill>
                  <a:schemeClr val="bg1"/>
                </a:solidFill>
              </a:rPr>
              <a:t> The absence of snakes in Ireland gave rise to the legend that they had all been banished by St. </a:t>
            </a:r>
            <a:r>
              <a:rPr lang="en-US" sz="2800" b="1" dirty="0" smtClean="0">
                <a:solidFill>
                  <a:schemeClr val="bg1"/>
                </a:solidFill>
              </a:rPr>
              <a:t>Patrick</a:t>
            </a:r>
            <a:r>
              <a:rPr lang="en-US" sz="2800" b="1" baseline="300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chasing </a:t>
            </a:r>
            <a:r>
              <a:rPr lang="en-US" sz="2800" b="1" dirty="0">
                <a:solidFill>
                  <a:schemeClr val="bg1"/>
                </a:solidFill>
              </a:rPr>
              <a:t>them into the sea after they attacked him during a 40-day fast he was undertaking on top of a hill.</a:t>
            </a:r>
            <a:endParaRPr lang="gl-ES" sz="2800" b="1" dirty="0">
              <a:solidFill>
                <a:schemeClr val="bg1"/>
              </a:solidFill>
              <a:latin typeface="Purisa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04180" y="2267910"/>
            <a:ext cx="5076445" cy="342000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 algn="ctr"/>
            <a:r>
              <a:rPr lang="gl-ES" sz="4000">
                <a:solidFill>
                  <a:srgbClr val="FF420E"/>
                </a:solidFill>
                <a:latin typeface="Purisa" pitchFamily="34"/>
              </a:rPr>
              <a:t>St. Patrick's 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60" y="1850760"/>
            <a:ext cx="9071640" cy="4989240"/>
          </a:xfrm>
        </p:spPr>
        <p:txBody>
          <a:bodyPr/>
          <a:lstStyle/>
          <a:p>
            <a:pPr lvl="0"/>
            <a:r>
              <a:rPr lang="gl-ES" b="1" dirty="0" err="1">
                <a:latin typeface="Purisa" pitchFamily="18"/>
              </a:rPr>
              <a:t>Although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St</a:t>
            </a:r>
            <a:r>
              <a:rPr lang="gl-ES" b="1" dirty="0">
                <a:latin typeface="Purisa" pitchFamily="18"/>
              </a:rPr>
              <a:t>. </a:t>
            </a:r>
            <a:r>
              <a:rPr lang="gl-ES" b="1" dirty="0" err="1">
                <a:latin typeface="Purisa" pitchFamily="18"/>
              </a:rPr>
              <a:t>Patrick's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Day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began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in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Ireland</a:t>
            </a:r>
            <a:r>
              <a:rPr lang="gl-ES" b="1" dirty="0">
                <a:latin typeface="Purisa" pitchFamily="18"/>
              </a:rPr>
              <a:t>, </a:t>
            </a:r>
            <a:r>
              <a:rPr lang="gl-ES" b="1" dirty="0" err="1">
                <a:latin typeface="Purisa" pitchFamily="18"/>
              </a:rPr>
              <a:t>it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celebrated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in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countries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around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the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world</a:t>
            </a:r>
            <a:r>
              <a:rPr lang="gl-ES" b="1" dirty="0">
                <a:latin typeface="Purisa" pitchFamily="18"/>
              </a:rPr>
              <a:t>.</a:t>
            </a:r>
          </a:p>
          <a:p>
            <a:pPr lvl="0"/>
            <a:r>
              <a:rPr lang="gl-ES" b="1" dirty="0" err="1">
                <a:latin typeface="Purisa" pitchFamily="18"/>
              </a:rPr>
              <a:t>Many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people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wear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solidFill>
                  <a:srgbClr val="23FF23"/>
                </a:solidFill>
                <a:latin typeface="Purisa" pitchFamily="18"/>
              </a:rPr>
              <a:t>green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on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this</a:t>
            </a:r>
            <a:r>
              <a:rPr lang="gl-ES" b="1" dirty="0">
                <a:latin typeface="Purisa" pitchFamily="18"/>
              </a:rPr>
              <a:t> </a:t>
            </a:r>
            <a:r>
              <a:rPr lang="gl-ES" b="1" dirty="0" err="1">
                <a:latin typeface="Purisa" pitchFamily="18"/>
              </a:rPr>
              <a:t>day</a:t>
            </a:r>
            <a:r>
              <a:rPr lang="gl-ES" b="1" dirty="0">
                <a:latin typeface="Purisa" pitchFamily="18"/>
              </a:rPr>
              <a:t>.</a:t>
            </a:r>
          </a:p>
          <a:p>
            <a:pPr lvl="0"/>
            <a:endParaRPr lang="gl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24639" y="3780000"/>
            <a:ext cx="4095360" cy="2742840"/>
          </a:xfrm>
          <a:prstGeom prst="rect">
            <a:avLst/>
          </a:prstGeom>
          <a:noFill/>
          <a:ln w="36000">
            <a:solidFill>
              <a:srgbClr val="00FF00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522</Words>
  <Application>Microsoft Macintosh PowerPoint</Application>
  <PresentationFormat>Custom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Bitstream Vera Sans</vt:lpstr>
      <vt:lpstr>Calibri</vt:lpstr>
      <vt:lpstr>DejaVu Sans</vt:lpstr>
      <vt:lpstr>DejaVu Sans Condensed</vt:lpstr>
      <vt:lpstr>HG Mincho Light J</vt:lpstr>
      <vt:lpstr>Liberation Sans</vt:lpstr>
      <vt:lpstr>Liberation Serif</vt:lpstr>
      <vt:lpstr>Lohit Hindi</vt:lpstr>
      <vt:lpstr>Nimbus Roman No9 L</vt:lpstr>
      <vt:lpstr>Purisa</vt:lpstr>
      <vt:lpstr>StarSymbol</vt:lpstr>
      <vt:lpstr>WenQuanYi Micro Hei</vt:lpstr>
      <vt:lpstr>Predefinido</vt:lpstr>
      <vt:lpstr>vihree2</vt:lpstr>
      <vt:lpstr>St. Patrick's Day</vt:lpstr>
      <vt:lpstr> Ireland</vt:lpstr>
      <vt:lpstr>  Symbols of Ireland</vt:lpstr>
      <vt:lpstr>The Emerald Isle</vt:lpstr>
      <vt:lpstr>Saint Patrick's Day</vt:lpstr>
      <vt:lpstr>Saint Patrick's Life</vt:lpstr>
      <vt:lpstr>Saint Patrick's life</vt:lpstr>
      <vt:lpstr>St. Patrick and the snakes</vt:lpstr>
      <vt:lpstr>St. Patrick's Day</vt:lpstr>
      <vt:lpstr>St. Patrick's Day parades</vt:lpstr>
      <vt:lpstr>Irish legends</vt:lpstr>
      <vt:lpstr>Irish legends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Patrick's Day</dc:title>
  <dc:creator>xuntagal </dc:creator>
  <cp:lastModifiedBy>Microsoft Office User</cp:lastModifiedBy>
  <cp:revision>25</cp:revision>
  <dcterms:created xsi:type="dcterms:W3CDTF">2012-03-11T12:29:21Z</dcterms:created>
  <dcterms:modified xsi:type="dcterms:W3CDTF">2017-02-28T20:36:53Z</dcterms:modified>
</cp:coreProperties>
</file>